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591" r:id="rId2"/>
    <p:sldId id="607" r:id="rId3"/>
    <p:sldId id="601" r:id="rId4"/>
    <p:sldId id="602" r:id="rId5"/>
    <p:sldId id="592" r:id="rId6"/>
    <p:sldId id="594" r:id="rId7"/>
    <p:sldId id="604" r:id="rId8"/>
    <p:sldId id="605" r:id="rId9"/>
    <p:sldId id="595" r:id="rId10"/>
    <p:sldId id="596" r:id="rId11"/>
    <p:sldId id="597" r:id="rId12"/>
    <p:sldId id="603" r:id="rId13"/>
    <p:sldId id="599" r:id="rId14"/>
    <p:sldId id="60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118" autoAdjust="0"/>
  </p:normalViewPr>
  <p:slideViewPr>
    <p:cSldViewPr>
      <p:cViewPr>
        <p:scale>
          <a:sx n="76" d="100"/>
          <a:sy n="76" d="100"/>
        </p:scale>
        <p:origin x="-1224" y="-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Секция 01 – математика 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>
                      <a:glow rad="2286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55-44D7-9A08-81ECED0BCB1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Секция 02 -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</c:f>
              <c:numCache>
                <c:formatCode>#,##0</c:formatCode>
                <c:ptCount val="1"/>
                <c:pt idx="0">
                  <c:v>1240000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55-44D7-9A08-81ECED0BCB1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Секция 03 – химия 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Лист1!$B$4</c:f>
              <c:numCache>
                <c:formatCode>#,##0</c:formatCode>
                <c:ptCount val="1"/>
                <c:pt idx="0">
                  <c:v>4970000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55-44D7-9A08-81ECED0BCB1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Секция 04 – биология и медицина 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Лист1!$B$5</c:f>
              <c:numCache>
                <c:formatCode>#,##0</c:formatCode>
                <c:ptCount val="1"/>
                <c:pt idx="0">
                  <c:v>9530000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55-44D7-9A08-81ECED0BCB1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Секция 05 – науки о Земле 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Лист1!$B$6</c:f>
              <c:numCache>
                <c:formatCode>#,##0</c:formatCode>
                <c:ptCount val="1"/>
                <c:pt idx="0">
                  <c:v>15300000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55-44D7-9A08-81ECED0BCB1D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Секция 06 – науки о человеке и обществе 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Лист1!$B$7</c:f>
              <c:numCache>
                <c:formatCode>#,##0</c:formatCode>
                <c:ptCount val="1"/>
                <c:pt idx="0">
                  <c:v>7700000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55-44D7-9A08-81ECED0BCB1D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Секция 07 -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>
                      <a:glow rad="101600">
                        <a:srgbClr val="7030A0">
                          <a:alpha val="60000"/>
                        </a:srgb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Лист1!$B$8</c:f>
              <c:numCache>
                <c:formatCode>#,##0</c:formatCode>
                <c:ptCount val="1"/>
                <c:pt idx="0">
                  <c:v>2960000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7-46E9-AA96-0AEFDBC01944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Секция 08 – фундаментальные основы инженерных наук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effectLst>
                      <a:glow rad="101600">
                        <a:srgbClr val="FFC000">
                          <a:alpha val="60000"/>
                        </a:srgb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Лист1!$B$9</c:f>
              <c:numCache>
                <c:formatCode>#,##0</c:formatCode>
                <c:ptCount val="1"/>
                <c:pt idx="0">
                  <c:v>6550000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07-46E9-AA96-0AEFDBC019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23359232"/>
        <c:axId val="100605248"/>
        <c:axId val="0"/>
      </c:bar3DChart>
      <c:catAx>
        <c:axId val="123359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00605248"/>
        <c:crosses val="autoZero"/>
        <c:auto val="1"/>
        <c:lblAlgn val="ctr"/>
        <c:lblOffset val="100"/>
        <c:noMultiLvlLbl val="1"/>
      </c:catAx>
      <c:valAx>
        <c:axId val="1006052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335923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1"/>
                <c:pt idx="0">
                  <c:v>Химия</c:v>
                </c:pt>
                <c:pt idx="1">
                  <c:v>Биология</c:v>
                </c:pt>
                <c:pt idx="2">
                  <c:v>Науки о Земле</c:v>
                </c:pt>
                <c:pt idx="3">
                  <c:v>Информационные ресурсы</c:v>
                </c:pt>
                <c:pt idx="4">
                  <c:v>Инженерные науки</c:v>
                </c:pt>
                <c:pt idx="5">
                  <c:v>История, археология</c:v>
                </c:pt>
                <c:pt idx="6">
                  <c:v>Экономика</c:v>
                </c:pt>
                <c:pt idx="7">
                  <c:v>Философия</c:v>
                </c:pt>
                <c:pt idx="8">
                  <c:v>Филология и искусствоведение</c:v>
                </c:pt>
                <c:pt idx="9">
                  <c:v>Психология, образование</c:v>
                </c:pt>
                <c:pt idx="10">
                  <c:v>Медицина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1"/>
                <c:pt idx="0">
                  <c:v>4</c:v>
                </c:pt>
                <c:pt idx="1">
                  <c:v>17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48-4F4E-A169-A7E0311F06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360256"/>
        <c:axId val="123448128"/>
      </c:barChart>
      <c:catAx>
        <c:axId val="12336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448128"/>
        <c:crosses val="autoZero"/>
        <c:auto val="1"/>
        <c:lblAlgn val="ctr"/>
        <c:lblOffset val="100"/>
        <c:noMultiLvlLbl val="0"/>
      </c:catAx>
      <c:valAx>
        <c:axId val="12344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36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Математика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Науки о Земле</c:v>
                </c:pt>
                <c:pt idx="4">
                  <c:v>Науки о человеке и обществе</c:v>
                </c:pt>
                <c:pt idx="5">
                  <c:v>Информационные ресурсы</c:v>
                </c:pt>
                <c:pt idx="6">
                  <c:v>Инженерные науки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9</c:v>
                </c:pt>
                <c:pt idx="2">
                  <c:v>12</c:v>
                </c:pt>
                <c:pt idx="3">
                  <c:v>1</c:v>
                </c:pt>
                <c:pt idx="4">
                  <c:v>6</c:v>
                </c:pt>
                <c:pt idx="5">
                  <c:v>4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C2-4BEC-80FB-D0FCCA9B37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Математика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Науки о Земле</c:v>
                </c:pt>
                <c:pt idx="4">
                  <c:v>Науки о человеке и обществе</c:v>
                </c:pt>
                <c:pt idx="5">
                  <c:v>Информационные ресурсы</c:v>
                </c:pt>
                <c:pt idx="6">
                  <c:v>Инженерные науки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14</c:v>
                </c:pt>
                <c:pt idx="3">
                  <c:v>7</c:v>
                </c:pt>
                <c:pt idx="4">
                  <c:v>5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C2-4BEC-80FB-D0FCCA9B37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Математика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Науки о Земле</c:v>
                </c:pt>
                <c:pt idx="4">
                  <c:v>Науки о человеке и обществе</c:v>
                </c:pt>
                <c:pt idx="5">
                  <c:v>Информационные ресурсы</c:v>
                </c:pt>
                <c:pt idx="6">
                  <c:v>Инженерные науки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</c:v>
                </c:pt>
                <c:pt idx="1">
                  <c:v>11</c:v>
                </c:pt>
                <c:pt idx="2">
                  <c:v>8</c:v>
                </c:pt>
                <c:pt idx="3">
                  <c:v>14</c:v>
                </c:pt>
                <c:pt idx="4">
                  <c:v>19</c:v>
                </c:pt>
                <c:pt idx="5">
                  <c:v>4</c:v>
                </c:pt>
                <c:pt idx="6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C2-4BEC-80FB-D0FCCA9B37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Математика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Науки о Земле</c:v>
                </c:pt>
                <c:pt idx="4">
                  <c:v>Науки о человеке и обществе</c:v>
                </c:pt>
                <c:pt idx="5">
                  <c:v>Информационные ресурсы</c:v>
                </c:pt>
                <c:pt idx="6">
                  <c:v>Инженерные науки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C2-4BEC-80FB-D0FCCA9B37B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Математика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Науки о Земле</c:v>
                </c:pt>
                <c:pt idx="4">
                  <c:v>Науки о человеке и обществе</c:v>
                </c:pt>
                <c:pt idx="5">
                  <c:v>Информационные ресурсы</c:v>
                </c:pt>
                <c:pt idx="6">
                  <c:v>Инженерные науки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17</c:v>
                </c:pt>
                <c:pt idx="3">
                  <c:v>5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C2-4BEC-80FB-D0FCCA9B37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549696"/>
        <c:axId val="123450432"/>
      </c:barChart>
      <c:catAx>
        <c:axId val="12354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450432"/>
        <c:crosses val="autoZero"/>
        <c:auto val="1"/>
        <c:lblAlgn val="ctr"/>
        <c:lblOffset val="100"/>
        <c:noMultiLvlLbl val="0"/>
      </c:catAx>
      <c:valAx>
        <c:axId val="1234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54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D52C8-7D00-4EAD-84CA-A10CA273CE8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4A578-7AFB-420B-B4F0-C1085E05F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2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A578-7AFB-420B-B4F0-C1085E05F27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13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A578-7AFB-420B-B4F0-C1085E05F27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25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56D1-CF30-4DD0-ADD8-EA9A4A16F91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40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56D1-CF30-4DD0-ADD8-EA9A4A16F91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A578-7AFB-420B-B4F0-C1085E05F27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1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A578-7AFB-420B-B4F0-C1085E05F27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0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A578-7AFB-420B-B4F0-C1085E05F27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9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A578-7AFB-420B-B4F0-C1085E05F2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0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4A578-7AFB-420B-B4F0-C1085E05F2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5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56D1-CF30-4DD0-ADD8-EA9A4A16F91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9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56D1-CF30-4DD0-ADD8-EA9A4A16F91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7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056D1-CF30-4DD0-ADD8-EA9A4A16F9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4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5752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5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4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59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7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8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2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382000" cy="43434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Региональный конкурс </a:t>
            </a:r>
            <a:br>
              <a:rPr lang="ru-RU" sz="60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РФФИ по Кемеровской области</a:t>
            </a:r>
            <a:endParaRPr lang="ru-RU" sz="6000" dirty="0">
              <a:solidFill>
                <a:schemeClr val="tx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6" descr="Герб Кемеровской обла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00" y="104284"/>
            <a:ext cx="996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26368" r="13005" b="32616"/>
          <a:stretch/>
        </p:blipFill>
        <p:spPr>
          <a:xfrm>
            <a:off x="990600" y="93125"/>
            <a:ext cx="3008571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7829" y="201125"/>
            <a:ext cx="256833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9472"/>
            <a:ext cx="9144000" cy="1071570"/>
          </a:xfrm>
          <a:noFill/>
          <a:ln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3716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 smtClean="0">
                <a:ln w="6350">
                  <a:noFill/>
                </a:ln>
                <a:effectLst/>
                <a:ea typeface="+mj-ea"/>
                <a:cs typeface="+mj-cs"/>
              </a:rPr>
              <a:t>Региональные конкурсы проектов фундаментальных  исследований РФФИ-АКО </a:t>
            </a:r>
            <a:endParaRPr lang="ru-RU" b="1" dirty="0">
              <a:ln w="6350">
                <a:noFill/>
              </a:ln>
              <a:effectLst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88268"/>
              </p:ext>
            </p:extLst>
          </p:nvPr>
        </p:nvGraphicFramePr>
        <p:xfrm>
          <a:off x="1066800" y="1219200"/>
          <a:ext cx="7645660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7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8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64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Финансирование </a:t>
                      </a:r>
                      <a:r>
                        <a:rPr lang="ru-RU" sz="20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2007-2009</a:t>
                      </a:r>
                      <a:r>
                        <a:rPr lang="ru-RU" sz="2000" dirty="0" smtClean="0"/>
                        <a:t> г.г.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РФФИ – 7,88 млн. руб.</a:t>
                      </a:r>
                    </a:p>
                    <a:p>
                      <a:pPr algn="r"/>
                      <a:r>
                        <a:rPr lang="ru-RU" sz="2000" dirty="0" smtClean="0"/>
                        <a:t>АКО – 7,88 млн. руб.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Итого: 15,76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млн.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Финансирование </a:t>
                      </a:r>
                      <a:r>
                        <a:rPr lang="ru-RU" sz="2000" dirty="0" smtClean="0">
                          <a:effectLst>
                            <a:glow rad="101600">
                              <a:srgbClr val="00CC00">
                                <a:alpha val="60000"/>
                              </a:srgbClr>
                            </a:glow>
                          </a:effectLst>
                        </a:rPr>
                        <a:t>2010-2012</a:t>
                      </a:r>
                      <a:r>
                        <a:rPr lang="ru-RU" sz="2000" dirty="0" smtClean="0"/>
                        <a:t> г.г.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РФФИ –</a:t>
                      </a:r>
                      <a:r>
                        <a:rPr lang="ru-RU" sz="2000" baseline="0" dirty="0" smtClean="0"/>
                        <a:t> 7,75</a:t>
                      </a:r>
                      <a:r>
                        <a:rPr lang="ru-RU" sz="2000" dirty="0" smtClean="0"/>
                        <a:t> млн. руб.</a:t>
                      </a:r>
                    </a:p>
                    <a:p>
                      <a:pPr algn="r"/>
                      <a:r>
                        <a:rPr lang="ru-RU" sz="2000" dirty="0" smtClean="0"/>
                        <a:t>АКО – 7,75 млн. руб.</a:t>
                      </a:r>
                    </a:p>
                    <a:p>
                      <a:pPr algn="r"/>
                      <a:r>
                        <a:rPr lang="ru-RU" sz="2000" b="1" dirty="0" smtClean="0"/>
                        <a:t>Итого: 15,50 млн. руб</a:t>
                      </a:r>
                      <a:r>
                        <a:rPr lang="ru-RU" sz="200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Финансирование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0000">
                                <a:alpha val="60000"/>
                              </a:srgbClr>
                            </a:glow>
                          </a:effectLst>
                        </a:rPr>
                        <a:t>2013-2015</a:t>
                      </a:r>
                      <a:r>
                        <a:rPr lang="ru-RU" sz="2000" dirty="0" smtClean="0">
                          <a:effectLst>
                            <a:glow rad="101600">
                              <a:srgbClr val="FF0000">
                                <a:alpha val="60000"/>
                              </a:srgbClr>
                            </a:glow>
                          </a:effectLst>
                        </a:rPr>
                        <a:t> </a:t>
                      </a:r>
                      <a:r>
                        <a:rPr lang="ru-RU" sz="2000" dirty="0" err="1" smtClean="0"/>
                        <a:t>г.г</a:t>
                      </a:r>
                      <a:r>
                        <a:rPr lang="ru-RU" sz="200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Финансирование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 2016-2017 </a:t>
                      </a:r>
                      <a:r>
                        <a:rPr lang="ru-RU" sz="2000" dirty="0" smtClean="0"/>
                        <a:t>гг.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РФФИ –</a:t>
                      </a:r>
                      <a:r>
                        <a:rPr lang="ru-RU" sz="2000" baseline="0" dirty="0" smtClean="0"/>
                        <a:t> 6,00</a:t>
                      </a:r>
                      <a:r>
                        <a:rPr lang="ru-RU" sz="2000" dirty="0" smtClean="0"/>
                        <a:t> млн. руб.</a:t>
                      </a:r>
                    </a:p>
                    <a:p>
                      <a:pPr algn="r"/>
                      <a:r>
                        <a:rPr lang="ru-RU" sz="2000" dirty="0" smtClean="0"/>
                        <a:t>АКО – 6,00 млн. руб.</a:t>
                      </a:r>
                    </a:p>
                    <a:p>
                      <a:pPr algn="r"/>
                      <a:r>
                        <a:rPr lang="ru-RU" sz="2000" b="1" dirty="0" smtClean="0"/>
                        <a:t>Итого: 12,00 млн. руб.</a:t>
                      </a:r>
                    </a:p>
                    <a:p>
                      <a:pPr algn="r"/>
                      <a:r>
                        <a:rPr lang="ru-RU" sz="2000" dirty="0" smtClean="0"/>
                        <a:t>РФФИ –</a:t>
                      </a:r>
                      <a:r>
                        <a:rPr lang="ru-RU" sz="2000" baseline="0" dirty="0" smtClean="0"/>
                        <a:t> 4,00</a:t>
                      </a:r>
                      <a:r>
                        <a:rPr lang="ru-RU" sz="2000" dirty="0" smtClean="0"/>
                        <a:t> млн. руб.</a:t>
                      </a:r>
                    </a:p>
                    <a:p>
                      <a:pPr algn="r"/>
                      <a:r>
                        <a:rPr lang="ru-RU" sz="2000" dirty="0" smtClean="0"/>
                        <a:t>АКО – 4,00 млн. руб.</a:t>
                      </a:r>
                    </a:p>
                    <a:p>
                      <a:pPr algn="r"/>
                      <a:r>
                        <a:rPr lang="ru-RU" sz="2000" b="1" dirty="0" smtClean="0"/>
                        <a:t>Итого: 8,00 млн. руб.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0400" y="601079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ИТОГ 51,25 млн. руб.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273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4"/>
            <a:ext cx="8077200" cy="685824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137160" fontAlgn="base">
              <a:spcAft>
                <a:spcPct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Распределение финансирования по направлениям </a:t>
            </a:r>
            <a:r>
              <a:rPr lang="ru-RU" sz="2800" dirty="0" smtClean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исследований 2007-2017</a:t>
            </a:r>
            <a:endParaRPr lang="ru-RU" sz="2800" dirty="0"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1406" y="2143116"/>
            <a:ext cx="9001156" cy="4714884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68015"/>
              </p:ext>
            </p:extLst>
          </p:nvPr>
        </p:nvGraphicFramePr>
        <p:xfrm>
          <a:off x="1905000" y="4137660"/>
          <a:ext cx="6931814" cy="2621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03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3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Секция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проектов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Сумма финансирования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Секция 01 – математика</a:t>
                      </a:r>
                      <a:endParaRPr lang="ru-RU" sz="14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3 000 000</a:t>
                      </a:r>
                      <a:endParaRPr lang="ru-RU" sz="1400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Секция</a:t>
                      </a:r>
                      <a:r>
                        <a:rPr lang="ru-RU" sz="1400" baseline="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02 - физика</a:t>
                      </a:r>
                      <a:endParaRPr lang="ru-RU" sz="14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1 240 000</a:t>
                      </a:r>
                      <a:endParaRPr lang="ru-RU" sz="14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2836986006"/>
                  </a:ext>
                </a:extLst>
              </a:tr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Секция 03 – химия</a:t>
                      </a:r>
                      <a:endParaRPr lang="ru-RU" sz="14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baseline="0" dirty="0" smtClean="0"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970 000</a:t>
                      </a:r>
                      <a:endParaRPr lang="ru-RU" sz="1400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Секция 04 – биология и медицина</a:t>
                      </a:r>
                      <a:endParaRPr lang="ru-RU" sz="14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400" baseline="0" dirty="0" smtClean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530 000</a:t>
                      </a:r>
                      <a:endParaRPr lang="ru-RU" sz="1400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Секция 05 – науки о Земле</a:t>
                      </a:r>
                      <a:endParaRPr lang="ru-RU" sz="1400" dirty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400" baseline="0" dirty="0" smtClean="0"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300 000</a:t>
                      </a:r>
                      <a:endParaRPr lang="ru-RU" sz="1400" dirty="0"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Секция 06 – науки о человеке и обществе</a:t>
                      </a:r>
                      <a:endParaRPr lang="ru-RU" sz="1400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baseline="0" dirty="0" smtClean="0"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700 000</a:t>
                      </a:r>
                      <a:endParaRPr lang="ru-RU" sz="1400" dirty="0"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101600">
                              <a:srgbClr val="7030A0">
                                <a:alpha val="60000"/>
                              </a:srgb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Секция 07 – </a:t>
                      </a:r>
                      <a:r>
                        <a:rPr lang="ru-RU" sz="1400" smtClean="0">
                          <a:effectLst>
                            <a:glow rad="101600">
                              <a:srgbClr val="7030A0">
                                <a:alpha val="60000"/>
                              </a:srgb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информационные ресурсы</a:t>
                      </a:r>
                      <a:endParaRPr lang="ru-RU" sz="1400" dirty="0">
                        <a:effectLst>
                          <a:glow rad="101600">
                            <a:srgbClr val="7030A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101600">
                              <a:srgbClr val="7030A0">
                                <a:alpha val="60000"/>
                              </a:srgb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effectLst>
                          <a:glow rad="101600">
                            <a:srgbClr val="7030A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101600">
                              <a:srgbClr val="7030A0">
                                <a:alpha val="60000"/>
                              </a:srgb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aseline="0" dirty="0" smtClean="0">
                          <a:effectLst>
                            <a:glow rad="101600">
                              <a:srgbClr val="7030A0">
                                <a:alpha val="60000"/>
                              </a:srgb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960 000</a:t>
                      </a:r>
                      <a:endParaRPr lang="ru-RU" sz="1400" dirty="0">
                        <a:effectLst>
                          <a:glow rad="101600">
                            <a:srgbClr val="7030A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274942439"/>
                  </a:ext>
                </a:extLst>
              </a:tr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</a:effectLst>
                        </a:rPr>
                        <a:t>Секция 08 – фундаментальные основы инженерных наук</a:t>
                      </a:r>
                      <a:endParaRPr lang="ru-RU" sz="1400" dirty="0">
                        <a:effectLst>
                          <a:glow rad="101600">
                            <a:srgbClr val="FFC00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effectLst>
                          <a:glow rad="101600">
                            <a:srgbClr val="FFC00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baseline="0" dirty="0" smtClean="0">
                          <a:effectLst>
                            <a:glow rad="101600">
                              <a:srgbClr val="FFC000">
                                <a:alpha val="60000"/>
                              </a:srgb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550 000</a:t>
                      </a:r>
                      <a:endParaRPr lang="ru-RU" sz="1400" dirty="0">
                        <a:effectLst>
                          <a:glow rad="101600">
                            <a:srgbClr val="FFC00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rgbClr val="FF0000">
                                <a:alpha val="60000"/>
                              </a:srgbClr>
                            </a:glow>
                          </a:effectLst>
                        </a:rPr>
                        <a:t>Итоговая сумма: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glow rad="101600">
                            <a:srgbClr val="FF000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0000">
                                <a:alpha val="60000"/>
                              </a:srgbClr>
                            </a:glo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glow rad="101600">
                            <a:srgbClr val="FF0000">
                              <a:alpha val="60000"/>
                            </a:srgbClr>
                          </a:glo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0000">
                                <a:alpha val="60000"/>
                              </a:srgbClr>
                            </a:glow>
                          </a:effectLst>
                        </a:rPr>
                        <a:t>51 250 000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glow rad="101600">
                            <a:srgbClr val="FF0000">
                              <a:alpha val="60000"/>
                            </a:srgbClr>
                          </a:glow>
                        </a:effectLst>
                      </a:endParaRPr>
                    </a:p>
                  </a:txBody>
                  <a:tcPr marL="24190" marR="2419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66314627"/>
              </p:ext>
            </p:extLst>
          </p:nvPr>
        </p:nvGraphicFramePr>
        <p:xfrm>
          <a:off x="1066800" y="685800"/>
          <a:ext cx="7934356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6384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71600"/>
            <a:ext cx="787870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428628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137160" fontAlgn="base">
              <a:spcAft>
                <a:spcPct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Конкурс 2018-2019 </a:t>
            </a:r>
            <a:r>
              <a:rPr lang="ru-RU" sz="2800" dirty="0" smtClean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гг.</a:t>
            </a:r>
            <a:endParaRPr lang="ru-RU" sz="2800" dirty="0"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02381078"/>
              </p:ext>
            </p:extLst>
          </p:nvPr>
        </p:nvGraphicFramePr>
        <p:xfrm>
          <a:off x="914400" y="685800"/>
          <a:ext cx="7772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7200" y="791029"/>
            <a:ext cx="401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Поданы 54 заявки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в РФФИ на экспертизу 49 заявок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4"/>
            <a:ext cx="8001000" cy="685824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137160" fontAlgn="base">
              <a:spcAft>
                <a:spcPct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Распределение поданных заявок по направлениям исследований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9855383"/>
              </p:ext>
            </p:extLst>
          </p:nvPr>
        </p:nvGraphicFramePr>
        <p:xfrm>
          <a:off x="1066800" y="685800"/>
          <a:ext cx="7772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52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14096"/>
            <a:ext cx="7128349" cy="4776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8518"/>
            <a:ext cx="6629400" cy="41415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365" y="854589"/>
            <a:ext cx="6386080" cy="449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" y="2590800"/>
            <a:ext cx="75914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8954"/>
            <a:ext cx="5867400" cy="4487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459" y="4724400"/>
            <a:ext cx="5867400" cy="1863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288" y="32004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 конкурс в 2018 году</a:t>
            </a:r>
            <a:endParaRPr lang="ru-RU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873" y="152400"/>
            <a:ext cx="5757608" cy="5327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781" y="4062929"/>
            <a:ext cx="2691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 регионов России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070516" y="471488"/>
            <a:ext cx="7478171" cy="3063449"/>
          </a:xfrm>
          <a:prstGeom prst="wedgeRectCallout">
            <a:avLst>
              <a:gd name="adj1" fmla="val -17067"/>
              <a:gd name="adj2" fmla="val 57429"/>
            </a:avLst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85" y="490537"/>
            <a:ext cx="7401910" cy="2981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6860" y="1645920"/>
            <a:ext cx="1272540" cy="175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14400" y="5562600"/>
            <a:ext cx="81030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Задача конкурса </a:t>
            </a:r>
            <a:r>
              <a:rPr lang="ru-RU" dirty="0" smtClean="0"/>
              <a:t>– развитие регионального и научного сотрудничества, поддержка инициативных проектов, направленных на получение новых знаний о природе, человеке и обществе, выполняемых учеными, самостоятельно определяющими направления, тематику и методы проведения исследований.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0"/>
            <a:ext cx="7696200" cy="670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В основе региональных </a:t>
            </a:r>
            <a:r>
              <a:rPr lang="ru-RU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конкурсов </a:t>
            </a: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лежит </a:t>
            </a:r>
            <a:r>
              <a:rPr lang="ru-RU" sz="2800" b="1" dirty="0">
                <a:solidFill>
                  <a:schemeClr val="tx1"/>
                </a:solidFill>
                <a:ea typeface="Times New Roman" panose="02020603050405020304" pitchFamily="18" charset="0"/>
              </a:rPr>
              <a:t>паритетное финансирование </a:t>
            </a: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инициативных проектов, поддержанных как экспертными советами РФФИ, так и региональным экспертным советом на основе соглашений между РФФИ и администрациями субъектов Российской Федерации. Важное место в организации этих конкурсов является создание региональных экспертных советов. Персональный состав этих советов определяется субъектом РФ и утверждается РФФИ. Эти положения определяют ряд отличий региональных конкурсов.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 </a:t>
            </a:r>
          </a:p>
          <a:p>
            <a:pPr indent="457200" algn="just"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ea typeface="Times New Roman" panose="02020603050405020304" pitchFamily="18" charset="0"/>
              </a:rPr>
              <a:t>Региональные конкурсы</a:t>
            </a:r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проводимые РФФИ совместно с субъектами Российской Федерации, </a:t>
            </a:r>
            <a:r>
              <a:rPr lang="ru-RU" sz="2800" b="1" dirty="0">
                <a:solidFill>
                  <a:schemeClr val="tx1"/>
                </a:solidFill>
                <a:ea typeface="Times New Roman" panose="02020603050405020304" pitchFamily="18" charset="0"/>
              </a:rPr>
              <a:t>нацелены на решение актуальных социально-экономических задач конкретного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38858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700" y="0"/>
            <a:ext cx="800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</a:rPr>
              <a:t>Важное отличие отбора региональных заявок – </a:t>
            </a:r>
            <a:r>
              <a:rPr lang="ru-RU" sz="2800" b="1" dirty="0">
                <a:latin typeface="Arial" panose="020B0604020202020204" pitchFamily="34" charset="0"/>
              </a:rPr>
              <a:t>двухэтапная экспертиза </a:t>
            </a:r>
            <a:r>
              <a:rPr lang="ru-RU" sz="2800" dirty="0">
                <a:latin typeface="Arial" panose="020B0604020202020204" pitchFamily="34" charset="0"/>
              </a:rPr>
              <a:t>представленных проектов: в регионе и в РФФИ.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Arial" panose="020B0604020202020204" pitchFamily="34" charset="0"/>
              </a:rPr>
              <a:t>В отличие от других видов конкурсов, в рамках региональных программ РФФИ интересам субъекта РФ уделяется особое внимание, перед объявлением конкурса </a:t>
            </a:r>
            <a:r>
              <a:rPr lang="ru-RU" sz="2800" b="1" dirty="0">
                <a:latin typeface="Arial" panose="020B0604020202020204" pitchFamily="34" charset="0"/>
              </a:rPr>
              <a:t>региональные органы власти формулируют перечень приоритетных задач</a:t>
            </a:r>
            <a:r>
              <a:rPr lang="ru-RU" sz="2800" dirty="0">
                <a:latin typeface="Arial" panose="020B0604020202020204" pitchFamily="34" charset="0"/>
              </a:rPr>
              <a:t>, для решения которых необходимы фундаментальные исследования. Таким образом, </a:t>
            </a:r>
            <a:r>
              <a:rPr lang="ru-RU" sz="2800" b="1" dirty="0">
                <a:latin typeface="Arial" panose="020B0604020202020204" pitchFamily="34" charset="0"/>
              </a:rPr>
              <a:t>руководство региона получает возможность осуществить независимую высококвалифицированную экспертизу </a:t>
            </a:r>
            <a:r>
              <a:rPr lang="ru-RU" sz="2800" dirty="0">
                <a:latin typeface="Arial" panose="020B0604020202020204" pitchFamily="34" charset="0"/>
              </a:rPr>
              <a:t>поступивших заявок с помощью экспертной системы </a:t>
            </a:r>
            <a:r>
              <a:rPr lang="ru-RU" sz="2800" dirty="0" smtClean="0">
                <a:latin typeface="Arial" panose="020B0604020202020204" pitchFamily="34" charset="0"/>
              </a:rPr>
              <a:t>РФФИ.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89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04775"/>
            <a:ext cx="6010275" cy="5686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99" y="5791200"/>
            <a:ext cx="5984875" cy="943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2800" y="685800"/>
            <a:ext cx="1066800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92600" y="2095500"/>
            <a:ext cx="3390900" cy="177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500" y="2895600"/>
            <a:ext cx="2362200" cy="165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62700" y="3683000"/>
            <a:ext cx="1955800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59100" y="3886200"/>
            <a:ext cx="3098800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61660" y="4502150"/>
            <a:ext cx="2750820" cy="184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17520" y="4709160"/>
            <a:ext cx="1699260" cy="198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26100" y="5308600"/>
            <a:ext cx="2857500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33700" y="5499100"/>
            <a:ext cx="24003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73040" y="4898390"/>
            <a:ext cx="1280160" cy="198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716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5р_а. Сведения по организации экспедиции и/или полевых исследований в первый год реализации проекта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4р_а. Содержание проекта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3. Сведения об организации, предоставляющей условия для реализации работ по проекту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2. Данные о физическом лице – члене коллектива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1р_а. Данные о проекте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Организация регионального конкурса РФФИ – АКО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534" y="5534561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Соглашение </a:t>
            </a:r>
          </a:p>
          <a:p>
            <a:pPr algn="ctr"/>
            <a:r>
              <a:rPr lang="ru-RU" sz="1600" dirty="0"/>
              <a:t>о</a:t>
            </a:r>
            <a:r>
              <a:rPr lang="ru-RU" sz="1600" dirty="0" smtClean="0"/>
              <a:t> проведении регионального конкурса проектов фундаментальных исследований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7844" y="5534561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Положение </a:t>
            </a:r>
          </a:p>
          <a:p>
            <a:pPr algn="ctr"/>
            <a:r>
              <a:rPr lang="ru-RU" sz="1600" dirty="0"/>
              <a:t>о</a:t>
            </a:r>
            <a:r>
              <a:rPr lang="ru-RU" sz="1600" dirty="0" smtClean="0"/>
              <a:t> региональном конкурсе проектов фундаментальных исследований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35154" y="5534561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Положение о региональном экспертном совете </a:t>
            </a:r>
          </a:p>
          <a:p>
            <a:pPr algn="ctr"/>
            <a:r>
              <a:rPr lang="ru-RU" sz="1600" dirty="0" smtClean="0"/>
              <a:t>РФФИ-Кузбасс</a:t>
            </a:r>
          </a:p>
        </p:txBody>
      </p:sp>
      <p:pic>
        <p:nvPicPr>
          <p:cNvPr id="6" name="Picture 2" descr="Полож%20о%20кон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60" y="1466946"/>
            <a:ext cx="2748683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Согла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8" y="1466946"/>
            <a:ext cx="2748684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Полож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31" y="1466946"/>
            <a:ext cx="2748682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3800" y="6096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2006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71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EBEBEB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</TotalTime>
  <Words>446</Words>
  <Application>Microsoft Office PowerPoint</Application>
  <PresentationFormat>Экран (4:3)</PresentationFormat>
  <Paragraphs>89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Параллакс</vt:lpstr>
      <vt:lpstr>Региональный конкурс  РФФИ по Кемеровской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регионального конкурса РФФИ – АКО</vt:lpstr>
      <vt:lpstr>Презентация PowerPoint</vt:lpstr>
      <vt:lpstr>Распределение финансирования по направлениям исследований 2007-2017</vt:lpstr>
      <vt:lpstr>Презентация PowerPoint</vt:lpstr>
      <vt:lpstr>Конкурс 2018-2019 гг.</vt:lpstr>
      <vt:lpstr>Распределение поданных заявок по направлениям исследований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Кемеровский угленаукоград Сибирского отделения РАН</dc:title>
  <dc:creator>Косяков Денис Викторович</dc:creator>
  <cp:lastModifiedBy>Скрипак</cp:lastModifiedBy>
  <cp:revision>260</cp:revision>
  <dcterms:created xsi:type="dcterms:W3CDTF">2006-08-16T00:00:00Z</dcterms:created>
  <dcterms:modified xsi:type="dcterms:W3CDTF">2018-04-24T06:52:24Z</dcterms:modified>
</cp:coreProperties>
</file>